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Carme"/>
      <p:regular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rme-regular.fntdata"/><Relationship Id="rId47" Type="http://schemas.openxmlformats.org/officeDocument/2006/relationships/slide" Target="slides/slide43.xml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d7b3ca1a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8d7b3ca1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be05e647b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be05e64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be05e647b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be05e64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be05e647b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be05e64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be05e647b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be05e64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85b2032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d85b2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Virtual School Pilot 2020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hyperlink" Target="https://xkcd.com/1319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isplay.opensciencegrid.org/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pensciencegrid.org/virtual-school-pilot-2020/#materials/#gr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Running Jobs on the Open Science Grid</a:t>
            </a:r>
            <a:endParaRPr sz="48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Wisconsin–Madison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</a:t>
            </a:r>
            <a:endParaRPr sz="32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Divide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91" name="Google Shape;191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32" name="Google Shape;232;p2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3" name="Google Shape;243;p25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5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5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 - Shortcomings</a:t>
            </a:r>
            <a:endParaRPr sz="3200"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resources, 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How will you get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PBS/Torque,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clusters and dividing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03" name="Google Shape;30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6" name="Google Shape;30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9" name="Google Shape;30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12" name="Google Shape;31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5" name="Google Shape;31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8" name="Google Shape;31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21" name="Google Shape;32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24" name="Google Shape;32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7" name="Google Shape;32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30" name="Google Shape;33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54" name="Google Shape;35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7" name="Google Shape;35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60" name="Google Shape;36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63" name="Google Shape;36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6" name="Google Shape;36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9" name="Google Shape;36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72" name="Google Shape;37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5" name="Google Shape;37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8" name="Google Shape;37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81" name="Google Shape;38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6" name="Google Shape;386;p31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7" name="Google Shape;387;p31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9" name="Google Shape;399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12" name="Google Shape;41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5" name="Google Shape;41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8" name="Google Shape;41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21" name="Google Shape;42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24" name="Google Shape;42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7" name="Google Shape;42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30" name="Google Shape;43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33" name="Google Shape;43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6" name="Google Shape;43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9" name="Google Shape;43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" name="Google Shape;445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6" name="Google Shape;446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9" name="Google Shape;4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50" name="Google Shape;4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7" name="Google Shape;457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8" name="Google Shape;78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9" name="Google Shape;469;p3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0" name="Google Shape;470;p33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71" name="Google Shape;471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3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74" name="Google Shape;474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7" name="Google Shape;477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80" name="Google Shape;480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83" name="Google Shape;483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3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6" name="Google Shape;486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9" name="Google Shape;489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92" name="Google Shape;492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5" name="Google Shape;495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3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8" name="Google Shape;498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3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8" name="Google Shape;508;p33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11" name="Google Shape;511;p33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3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3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6" name="Google Shape;516;p33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" name="Google Shape;517;p33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8" name="Google Shape;518;p33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3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4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4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30" name="Google Shape;5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4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34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3" name="Google Shape;53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4" name="Google Shape;534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6" name="Google Shape;536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7" name="Google Shape;537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8" name="Google Shape;538;p34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9" name="Google Shape;53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0" name="Google Shape;540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41" name="Google Shape;541;p34"/>
          <p:cNvCxnSpPr>
            <a:endCxn id="533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2" name="Google Shape;542;p34"/>
          <p:cNvCxnSpPr>
            <a:endCxn id="536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3" name="Google Shape;543;p34"/>
          <p:cNvCxnSpPr>
            <a:endCxn id="539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4" name="Google Shape;544;p34"/>
          <p:cNvCxnSpPr>
            <a:endCxn id="531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5" name="Google Shape;5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34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7" name="Google Shape;54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6" name="Google Shape;556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5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9" name="Google Shape;559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5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62" name="Google Shape;562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5" name="Google Shape;565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5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8" name="Google Shape;568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71" name="Google Shape;571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74" name="Google Shape;574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7" name="Google Shape;577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5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80" name="Google Shape;580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83" name="Google Shape;583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5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5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8" name="Google Shape;5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9" name="Google Shape;5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5"/>
          <p:cNvCxnSpPr>
            <a:stCxn id="591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5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35"/>
          <p:cNvCxnSpPr>
            <a:stCxn id="592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5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5"/>
          <p:cNvCxnSpPr>
            <a:stCxn id="597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5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5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5" name="Google Shape;605;p35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5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8" name="Google Shape;618;p36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clusters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server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Execute server reports to the Open Science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 from OSG clusters: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 average, the Open Science pool has 10k total cores</a:t>
            </a:r>
            <a:r>
              <a:rPr lang="en" sz="2400">
                <a:solidFill>
                  <a:srgbClr val="000080"/>
                </a:solidFill>
              </a:rPr>
              <a:t> and most users get 500+ cores at a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5" name="Google Shape;625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requirements: the OSG doesn’t require that users “pay into” the OSG. Approved researchers can use OSG for free!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8" name="Google Shape;638;p39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Your jobs will run in the Open Science pool (open to individual researchers and campuses)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The Open Science </a:t>
            </a:r>
            <a:r>
              <a:rPr lang="en" sz="2200">
                <a:solidFill>
                  <a:srgbClr val="000080"/>
                </a:solidFill>
              </a:rPr>
              <a:t>pool is one of many!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Separate pools for each Virtual Organization (VO)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1" name="Google Shape;641;p39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0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Collection of Pools</a:t>
            </a:r>
            <a:endParaRPr sz="3200"/>
          </a:p>
        </p:txBody>
      </p:sp>
      <p:sp>
        <p:nvSpPr>
          <p:cNvPr id="647" name="Google Shape;647;p4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9" name="Google Shape;6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739650"/>
            <a:ext cx="8839200" cy="219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dHTC</a:t>
            </a:r>
            <a:r>
              <a:rPr lang="en" sz="2400">
                <a:solidFill>
                  <a:srgbClr val="000080"/>
                </a:solidFill>
              </a:rPr>
              <a:t> requires complex machinery but OSG manages the hard bits so you don’t have to!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3" name="Google Shape;93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4" name="Google Shape;94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7" name="Google Shape;97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99" name="Google Shape;99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0" name="Google Shape;670;p43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Cluster</a:t>
            </a:r>
            <a:r>
              <a:rPr lang="en" sz="3200"/>
              <a:t>s of the OSG</a:t>
            </a:r>
            <a:endParaRPr sz="3200"/>
          </a:p>
        </p:txBody>
      </p:sp>
      <p:sp>
        <p:nvSpPr>
          <p:cNvPr id="677" name="Google Shape;677;p44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75" y="1095525"/>
            <a:ext cx="7682841" cy="3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</a:t>
            </a:r>
            <a:r>
              <a:rPr lang="en" sz="3200"/>
              <a:t>Resources - Software</a:t>
            </a:r>
            <a:endParaRPr sz="3200"/>
          </a:p>
        </p:txBody>
      </p:sp>
      <p:sp>
        <p:nvSpPr>
          <p:cNvPr id="685" name="Google Shape;685;p4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variants of Linux (Red Hat based)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 (more in tomorrow’s talk and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86" name="Google Shape;686;p4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6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Resources - Hardware</a:t>
            </a:r>
            <a:endParaRPr sz="3200"/>
          </a:p>
        </p:txBody>
      </p:sp>
      <p:sp>
        <p:nvSpPr>
          <p:cNvPr id="692" name="Google Shape;692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next Tuesday)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Where possible, split </a:t>
            </a:r>
            <a:r>
              <a:rPr lang="en" sz="2400">
                <a:solidFill>
                  <a:srgbClr val="000080"/>
                </a:solidFill>
              </a:rPr>
              <a:t>up your workflow to make your jobs more high throughput!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3" name="Google Shape;693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699" name="Google Shape;699;p47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0" name="Google Shape;700;p4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06" name="Google Shape;706;p48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Primary resource owners can kick you</a:t>
            </a:r>
            <a:br>
              <a:rPr lang="en" sz="2200">
                <a:solidFill>
                  <a:srgbClr val="000080"/>
                </a:solidFill>
              </a:rPr>
            </a:br>
            <a:r>
              <a:rPr lang="en" sz="2200">
                <a:solidFill>
                  <a:srgbClr val="000080"/>
                </a:solidFill>
              </a:rPr>
              <a:t>off for any reason (generally if your job is using too many resources)</a:t>
            </a:r>
            <a:endParaRPr sz="20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local relationships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sensitive data! 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07" name="Google Shape;707;p4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15" name="Google Shape;715;p4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servers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r>
              <a:rPr lang="en" sz="2400">
                <a:solidFill>
                  <a:srgbClr val="000080"/>
                </a:solidFill>
              </a:rPr>
              <a:t> (covered in tomorrow’s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6" name="Google Shape;716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2" name="Google Shape;722;p50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3" name="Google Shape;723;p5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ccccccccccccccccccccccccccccccccccccccccccccc/c cccccccccccccccccccccccccccccccccccccccccccccccccccccccccccc</a:t>
            </a: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iu30min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Storing intermediate results (i.e., self checkpointing)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etc). Be strategic and don’t fill your disk with logs!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dHTC</a:t>
            </a:r>
            <a:r>
              <a:rPr lang="en" sz="3200"/>
              <a:t> Security</a:t>
            </a:r>
            <a:endParaRPr sz="3200"/>
          </a:p>
        </p:txBody>
      </p:sp>
      <p:sp>
        <p:nvSpPr>
          <p:cNvPr id="743" name="Google Shape;743;p5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OSG does its best but security is a game of risk mitigation, not perfection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uses secure technologies to verify the identities of distributed servers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Security Team tracks software vulnerabilities and responds to security incidents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just any old cluster or user can join the OSG! </a:t>
            </a:r>
            <a:r>
              <a:rPr lang="en" sz="2400">
                <a:solidFill>
                  <a:srgbClr val="000080"/>
                </a:solidFill>
              </a:rPr>
              <a:t>VOs approve users, cluster owners verify servers, and OSG verifies clusters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But there are thousands of servers and users!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4" name="Google Shape;744;p5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#4: </a:t>
            </a:r>
            <a:r>
              <a:rPr lang="en"/>
              <a:t>dHTC</a:t>
            </a:r>
            <a:r>
              <a:rPr lang="en"/>
              <a:t> Security</a:t>
            </a:r>
            <a:endParaRPr/>
          </a:p>
        </p:txBody>
      </p:sp>
      <p:sp>
        <p:nvSpPr>
          <p:cNvPr id="750" name="Google Shape;750;p54"/>
          <p:cNvSpPr txBox="1"/>
          <p:nvPr>
            <p:ph idx="4294967295" type="subTitle"/>
          </p:nvPr>
        </p:nvSpPr>
        <p:spPr>
          <a:xfrm>
            <a:off x="1902150" y="2375775"/>
            <a:ext cx="5339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The internet can be a scary place!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1" name="Google Shape;751;p5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{}}}}}}}}}}}}}}}}}}}}}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c</a:t>
            </a:r>
            <a:r>
              <a:rPr lang="en" sz="3200"/>
              <a:t>So What Can You Do?1```n mm</a:t>
            </a:r>
            <a:endParaRPr sz="3200"/>
          </a:p>
        </p:txBody>
      </p:sp>
      <p:sp>
        <p:nvSpPr>
          <p:cNvPr id="757" name="Google Shape;757;p5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 are using a shared computer that you don’t own so take basic precautions!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data: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files that can be overwritten by other users (i.e., not world writable)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private data or software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Do not share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good passwords (and a password manager)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SSH keys wherever possible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58" name="Google Shape;758;p5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64" name="Google Shape;764;p5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Coming next: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Grid exercises: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https://opensciencegrid.org/virtual-school-pilot-2020/#materials/#grid</a:t>
            </a:r>
            <a:r>
              <a:rPr lang="en" sz="2400">
                <a:solidFill>
                  <a:srgbClr val="000080"/>
                </a:solidFill>
              </a:rPr>
              <a:t> 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New submit host: login04.osgconnect.net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Set a default project for your login04 account: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$ connect project</a:t>
            </a:r>
            <a:endParaRPr sz="24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Tomorrow: Working with real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Bonus topic next Wednesday: more grid!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65" name="Google Shape;765;p5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start-up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#3: </a:t>
            </a:r>
            <a:r>
              <a:rPr i="1" lang="en" sz="4800"/>
              <a:t>Distributed</a:t>
            </a:r>
            <a:r>
              <a:rPr lang="en" sz="4800"/>
              <a:t> High Throughput Computing (dHTC)</a:t>
            </a:r>
            <a:endParaRPr sz="48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41" name="Google Shape;141;p22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